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4/29/2021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7" y="2315361"/>
            <a:ext cx="10117959" cy="199361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 wants to go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 during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Covid 19?</a:t>
            </a:r>
            <a:br>
              <a:rPr lang="en-US" dirty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Allen Virtusio, Carmela Monis, Julius Castro, Linda Stark, Tina Ren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51636" y="4967777"/>
            <a:ext cx="11288727" cy="60757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Covid-19 have a significant growth impact on camping gear while hurting other retail categories?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816C2-385B-448D-A97D-6D6DC44D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52" y="341787"/>
            <a:ext cx="28575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88AF3-9CC9-4215-B04F-D3CC0F07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59313"/>
            <a:ext cx="3177593" cy="549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3D758-302E-43BE-B13B-DEACA480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35" y="1015597"/>
            <a:ext cx="1855453" cy="1248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BEC49-A182-4A85-A2EF-EAE43F8E0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7" y="2628900"/>
            <a:ext cx="451485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2AA8E-26BA-4F21-87CE-0B2B858F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74009"/>
            <a:ext cx="2772029" cy="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26483"/>
            <a:ext cx="5285914" cy="7826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7108" y="2152814"/>
            <a:ext cx="4419901" cy="85709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RETAILERS: DSG, BACKCOUNTRY, REI, HIBBETT, MOOSEJAW, MACY’S, NORDSTROM’S, ZAPPOS.COM, ACADEMY, DILLARDS…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785" y="2926021"/>
            <a:ext cx="6274964" cy="36845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TIME FRAME : NATIONAL RETAIL FEDERATION CALENDAR YEARS 2019 – 2020 (FEB – JAN)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STORE TYPES : BRICK AND MORTAR, ECOMMERCE, OUTLET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PANTS, CAPRI, JACKETS and VESTS</a:t>
            </a:r>
          </a:p>
          <a:p>
            <a:pPr lvl="1"/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CAMPING GEAR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TENTS AND SLEEPING BAGS</a:t>
            </a:r>
          </a:p>
          <a:p>
            <a:pPr lvl="1"/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BACKPACKS 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Source : https://www.npd.com/wps/portal/npd/us/news/insights/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JACKETS, VESTS, PANTS and CAPRIS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446314"/>
            <a:ext cx="4707842" cy="2354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 </a:t>
            </a:r>
          </a:p>
          <a:p>
            <a:r>
              <a:rPr lang="en-US" dirty="0"/>
              <a:t>Apparel categories declined in 2020 vs 2019. </a:t>
            </a:r>
          </a:p>
          <a:p>
            <a:r>
              <a:rPr lang="en-US" dirty="0"/>
              <a:t>Biggest dip was in March and April as stores closed. </a:t>
            </a:r>
          </a:p>
          <a:p>
            <a:r>
              <a:rPr lang="en-US" dirty="0"/>
              <a:t>Average Unit Retail throughout 2020 was below the average in 2019 – more discounts. </a:t>
            </a:r>
          </a:p>
          <a:p>
            <a:r>
              <a:rPr lang="en-US" dirty="0"/>
              <a:t>There was an uptick in Apparel sales in October and November as retailers were heavily discounted for the holidays.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1C5D8-D118-4FBF-AE01-4AD06D5E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33" y="2942764"/>
            <a:ext cx="5459170" cy="3533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785FB-8C57-4070-BB4C-286C8B63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6" y="2969395"/>
            <a:ext cx="5187453" cy="3480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9735A-1AD9-420F-BCCF-59EBAF9CC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33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5197" y="446314"/>
            <a:ext cx="1429784" cy="1429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F4ADF-72D5-434D-A5FC-176A2DA90A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67" l="5222" r="90000"/>
                    </a14:imgEffect>
                  </a14:imgLayer>
                </a14:imgProps>
              </a:ext>
            </a:extLst>
          </a:blip>
          <a:srcRect l="28525" r="29681"/>
          <a:stretch/>
        </p:blipFill>
        <p:spPr>
          <a:xfrm>
            <a:off x="5473112" y="470639"/>
            <a:ext cx="897609" cy="2147716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EA429623-FA21-45AF-B60F-7BF8E1B46A4F}"/>
              </a:ext>
            </a:extLst>
          </p:cNvPr>
          <p:cNvSpPr/>
          <p:nvPr/>
        </p:nvSpPr>
        <p:spPr>
          <a:xfrm>
            <a:off x="2013358" y="5629035"/>
            <a:ext cx="377504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DAYPACKS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4856336" cy="60604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BACKPACKS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741" y="367469"/>
            <a:ext cx="5189119" cy="23667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  <a:r>
              <a:rPr lang="en-US" dirty="0"/>
              <a:t> 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lack-Lato"/>
              </a:rPr>
              <a:t>Covid made Ecommerce out performs B&amp;M.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B&amp;M &amp; Ecommerce have similar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At 2020/April when it locked down, Ecommerce out performs B&amp;M even at a seasonal dip.</a:t>
            </a:r>
          </a:p>
          <a:p>
            <a:pPr marL="0" indent="0" algn="l">
              <a:buNone/>
            </a:pPr>
            <a:r>
              <a:rPr lang="en-US" b="0" i="0" dirty="0">
                <a:effectLst/>
                <a:latin typeface="Slack-Lato"/>
              </a:rPr>
              <a:t>Daypack sales increased after covid summer vacation.</a:t>
            </a:r>
          </a:p>
          <a:p>
            <a:pPr algn="l"/>
            <a:r>
              <a:rPr lang="en-US" b="0" i="0" dirty="0">
                <a:effectLst/>
                <a:latin typeface="Slack-Lato"/>
              </a:rPr>
              <a:t>Due to school closures – June/July/Aug sales were very soft.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Covid summer vacation is a watershed.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The outperforming trend keeps until Christmas.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3F931-044F-4E43-B6F7-32276580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3" r="4529"/>
          <a:stretch/>
        </p:blipFill>
        <p:spPr>
          <a:xfrm>
            <a:off x="301401" y="2894509"/>
            <a:ext cx="5396183" cy="290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21AAF-8B25-4F9B-82F5-B8FB57D4B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r="14590"/>
          <a:stretch/>
        </p:blipFill>
        <p:spPr>
          <a:xfrm>
            <a:off x="6865693" y="2894509"/>
            <a:ext cx="4485059" cy="2912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90FE1B7-E1DE-4307-A8EA-59B2DF119502}"/>
              </a:ext>
            </a:extLst>
          </p:cNvPr>
          <p:cNvSpPr/>
          <p:nvPr/>
        </p:nvSpPr>
        <p:spPr>
          <a:xfrm>
            <a:off x="3380294" y="4081173"/>
            <a:ext cx="516667" cy="511729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CB42D-10B4-495D-8129-CB9DFF0C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961" y="481406"/>
            <a:ext cx="1394692" cy="13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5320386" cy="44806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TENTS and SLEEPING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382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 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large gap of the units sold in 19 vs 20 starting in April.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April, after shut downs occurred – Only camping and outdoor was an option for recreation.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Saw a large spike in October as third wave hit the US.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0C886-07D0-451C-BD20-F501315E6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78" b="87000" l="0" r="100000"/>
                    </a14:imgEffect>
                  </a14:imgLayer>
                </a14:imgProps>
              </a:ext>
            </a:extLst>
          </a:blip>
          <a:srcRect t="13089" r="-438" b="13149"/>
          <a:stretch/>
        </p:blipFill>
        <p:spPr>
          <a:xfrm>
            <a:off x="3867742" y="919575"/>
            <a:ext cx="1302463" cy="95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62A61-AA89-47E2-ADA0-A3B0E9F7C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8" r="8629"/>
          <a:stretch/>
        </p:blipFill>
        <p:spPr>
          <a:xfrm>
            <a:off x="281892" y="2692450"/>
            <a:ext cx="5092610" cy="3525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00499-0CD5-4667-9422-7808C965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67" l="31000" r="68778"/>
                    </a14:imgEffect>
                  </a14:imgLayer>
                </a14:imgProps>
              </a:ext>
            </a:extLst>
          </a:blip>
          <a:srcRect l="26404" r="26404"/>
          <a:stretch/>
        </p:blipFill>
        <p:spPr>
          <a:xfrm>
            <a:off x="5583106" y="2508308"/>
            <a:ext cx="1575230" cy="3337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1DCDD-7BF1-440D-8394-AA4E55004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940" y="2692449"/>
            <a:ext cx="4643025" cy="3421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CED35-74E0-400C-8665-097659B543FB}"/>
              </a:ext>
            </a:extLst>
          </p:cNvPr>
          <p:cNvSpPr txBox="1"/>
          <p:nvPr/>
        </p:nvSpPr>
        <p:spPr>
          <a:xfrm>
            <a:off x="7321483" y="6114277"/>
            <a:ext cx="458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*https://coronavirus.jhu.edu/data/new-cases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31D62D-974A-4695-B866-0F8013B4C632}"/>
              </a:ext>
            </a:extLst>
          </p:cNvPr>
          <p:cNvSpPr/>
          <p:nvPr/>
        </p:nvSpPr>
        <p:spPr>
          <a:xfrm>
            <a:off x="3834185" y="3934436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A04D21-BB6D-4748-AE10-94BC4F058FBE}"/>
              </a:ext>
            </a:extLst>
          </p:cNvPr>
          <p:cNvSpPr/>
          <p:nvPr/>
        </p:nvSpPr>
        <p:spPr>
          <a:xfrm>
            <a:off x="9850490" y="5026403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605C64-46DC-4392-8A97-9E75DF76A55F}"/>
              </a:ext>
            </a:extLst>
          </p:cNvPr>
          <p:cNvSpPr/>
          <p:nvPr/>
        </p:nvSpPr>
        <p:spPr>
          <a:xfrm>
            <a:off x="1787678" y="5119569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632104-6079-4F03-8D50-7938C46EBC10}"/>
              </a:ext>
            </a:extLst>
          </p:cNvPr>
          <p:cNvSpPr/>
          <p:nvPr/>
        </p:nvSpPr>
        <p:spPr>
          <a:xfrm>
            <a:off x="8239494" y="5307927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2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80" y="611944"/>
            <a:ext cx="5295835" cy="943625"/>
          </a:xfrm>
        </p:spPr>
        <p:txBody>
          <a:bodyPr/>
          <a:lstStyle/>
          <a:p>
            <a:r>
              <a:rPr lang="en-US" dirty="0"/>
              <a:t>TOTAL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7758" y="1754683"/>
            <a:ext cx="6644081" cy="133885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Outdoor retailers had a decline of almost 12% in the units they sold in 2020 compared to 2019.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Similar pattern through both years.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saw an increase in camping equipment such as tents and sleeping bags.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9D7C-EFE5-4584-84A1-ED914E5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0" y="3135953"/>
            <a:ext cx="4337384" cy="3253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2DF9C9-6644-4F6E-A457-9FBE7A50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73" y="3764463"/>
            <a:ext cx="2866047" cy="1790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3AEBF-C1E2-4395-8DD5-DC8ED4B6E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0" r="2072"/>
          <a:stretch/>
        </p:blipFill>
        <p:spPr>
          <a:xfrm>
            <a:off x="7607079" y="3161121"/>
            <a:ext cx="4362051" cy="32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we would do differently.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4174" y="2473779"/>
            <a:ext cx="4183650" cy="454353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6428" y="3282113"/>
            <a:ext cx="4979143" cy="28363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Would have pulled in more camping equipment categories – grills, kayaks, coolers…</a:t>
            </a:r>
          </a:p>
          <a:p>
            <a:pPr algn="ctr"/>
            <a:r>
              <a:rPr lang="en-US" dirty="0"/>
              <a:t>Could have looked at other apparel items</a:t>
            </a:r>
          </a:p>
          <a:p>
            <a:pPr algn="ctr"/>
            <a:r>
              <a:rPr lang="en-US" dirty="0"/>
              <a:t>Could have looked at National Parks attendance and camp site reservations. </a:t>
            </a:r>
          </a:p>
          <a:p>
            <a:pPr algn="ctr"/>
            <a:r>
              <a:rPr lang="en-US" dirty="0"/>
              <a:t>Could have used more years than just 2019 and 2020 to get a broader picture. </a:t>
            </a:r>
          </a:p>
          <a:p>
            <a:pPr algn="ctr"/>
            <a:r>
              <a:rPr lang="en-US" dirty="0"/>
              <a:t>Could have done a survey.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160</TotalTime>
  <Words>456</Words>
  <Application>Microsoft Office PowerPoint</Application>
  <PresentationFormat>Widescreen</PresentationFormat>
  <Paragraphs>65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Slack-Lato</vt:lpstr>
      <vt:lpstr>Office Theme</vt:lpstr>
      <vt:lpstr>Who wants to go  Camping during Covid 19? </vt:lpstr>
      <vt:lpstr>Hypothesis</vt:lpstr>
      <vt:lpstr>Parameters</vt:lpstr>
      <vt:lpstr>APPAREL </vt:lpstr>
      <vt:lpstr>DAYPACKS</vt:lpstr>
      <vt:lpstr>CAMPING</vt:lpstr>
      <vt:lpstr>TOTAL</vt:lpstr>
      <vt:lpstr>POST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Outdoor Retail vs  Covid 19</dc:title>
  <dc:creator>Julius Castro</dc:creator>
  <cp:lastModifiedBy>Julius Castro</cp:lastModifiedBy>
  <cp:revision>20</cp:revision>
  <dcterms:created xsi:type="dcterms:W3CDTF">2021-04-29T03:27:56Z</dcterms:created>
  <dcterms:modified xsi:type="dcterms:W3CDTF">2021-04-30T04:12:03Z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